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</p:sldIdLst>
  <p:sldSz cy="38404800" cx="19202400"/>
  <p:notesSz cx="7010400" cy="9296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4421">
          <p15:clr>
            <a:srgbClr val="A4A3A4"/>
          </p15:clr>
        </p15:guide>
        <p15:guide id="2" pos="6048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7" roundtripDataSignature="AMtx7mhddMtf9l7LUs/0NcO1JmBO5q1I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421" orient="horz"/>
        <p:guide pos="60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68625" y="697225"/>
            <a:ext cx="4673825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01025" y="4415775"/>
            <a:ext cx="5608300" cy="41833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36e51e9bb0_1_0:notes"/>
          <p:cNvSpPr txBox="1"/>
          <p:nvPr>
            <p:ph idx="1" type="body"/>
          </p:nvPr>
        </p:nvSpPr>
        <p:spPr>
          <a:xfrm>
            <a:off x="701025" y="4415775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design process + brainstorming </a:t>
            </a:r>
            <a:endParaRPr/>
          </a:p>
        </p:txBody>
      </p:sp>
      <p:sp>
        <p:nvSpPr>
          <p:cNvPr id="82" name="Google Shape;82;g136e51e9bb0_1_0:notes"/>
          <p:cNvSpPr/>
          <p:nvPr>
            <p:ph idx="2" type="sldImg"/>
          </p:nvPr>
        </p:nvSpPr>
        <p:spPr>
          <a:xfrm>
            <a:off x="2633663" y="696913"/>
            <a:ext cx="17430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/>
          <p:nvPr>
            <p:ph type="ctrTitle"/>
          </p:nvPr>
        </p:nvSpPr>
        <p:spPr>
          <a:xfrm>
            <a:off x="1439863" y="11930064"/>
            <a:ext cx="16322675" cy="8232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3" name="Google Shape;13;p4"/>
          <p:cNvSpPr txBox="1"/>
          <p:nvPr>
            <p:ph idx="1" type="subTitle"/>
          </p:nvPr>
        </p:nvSpPr>
        <p:spPr>
          <a:xfrm>
            <a:off x="2880519" y="21763039"/>
            <a:ext cx="13441363" cy="9813926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2420"/>
              </a:spcBef>
              <a:spcAft>
                <a:spcPts val="0"/>
              </a:spcAft>
              <a:buClr>
                <a:schemeClr val="dk1"/>
              </a:buClr>
              <a:buSzPts val="12100"/>
              <a:buFont typeface="Times New Roman"/>
              <a:buNone/>
              <a:defRPr b="0" i="0" sz="1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100000"/>
              </a:lnSpc>
              <a:spcBef>
                <a:spcPts val="2140"/>
              </a:spcBef>
              <a:spcAft>
                <a:spcPts val="0"/>
              </a:spcAft>
              <a:buClr>
                <a:schemeClr val="dk1"/>
              </a:buClr>
              <a:buSzPts val="10700"/>
              <a:buFont typeface="Times New Roman"/>
              <a:buNone/>
              <a:defRPr b="0" i="0" sz="107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100000"/>
              </a:lnSpc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Times New Roman"/>
              <a:buNone/>
              <a:defRPr b="0" i="0" sz="9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None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None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None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ctr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None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ctr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None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ctr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None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4" name="Google Shape;14;p4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5" name="Google Shape;15;p4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6" name="Google Shape;16;p4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1439863" y="3413126"/>
            <a:ext cx="16322675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 rot="5400000">
            <a:off x="-1920081" y="14454982"/>
            <a:ext cx="23042562" cy="163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-996950" lvl="0" marL="457200" marR="0" algn="l">
              <a:lnSpc>
                <a:spcPct val="100000"/>
              </a:lnSpc>
              <a:spcBef>
                <a:spcPts val="2420"/>
              </a:spcBef>
              <a:spcAft>
                <a:spcPts val="0"/>
              </a:spcAft>
              <a:buClr>
                <a:schemeClr val="dk1"/>
              </a:buClr>
              <a:buSzPts val="12100"/>
              <a:buFont typeface="Times New Roman"/>
              <a:buChar char="•"/>
              <a:defRPr b="0" i="0" sz="1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908050" lvl="1" marL="914400" marR="0" algn="l">
              <a:lnSpc>
                <a:spcPct val="100000"/>
              </a:lnSpc>
              <a:spcBef>
                <a:spcPts val="2140"/>
              </a:spcBef>
              <a:spcAft>
                <a:spcPts val="0"/>
              </a:spcAft>
              <a:buClr>
                <a:schemeClr val="dk1"/>
              </a:buClr>
              <a:buSzPts val="10700"/>
              <a:buFont typeface="Times New Roman"/>
              <a:buChar char="–"/>
              <a:defRPr b="0" i="0" sz="107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06450" lvl="2" marL="1371600" marR="0" algn="l">
              <a:lnSpc>
                <a:spcPct val="100000"/>
              </a:lnSpc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Times New Roman"/>
              <a:buChar char="•"/>
              <a:defRPr b="0" i="0" sz="9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711200" lvl="3" marL="18288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–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711200" lvl="4" marL="22860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711200" lvl="5" marL="27432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711200" lvl="6" marL="32004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711200" lvl="7" marL="36576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711200" lvl="8" marL="41148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 rot="5400000">
            <a:off x="359968" y="16735030"/>
            <a:ext cx="30724477" cy="4080669"/>
          </a:xfrm>
          <a:prstGeom prst="rect">
            <a:avLst/>
          </a:prstGeom>
          <a:noFill/>
          <a:ln>
            <a:noFill/>
          </a:ln>
        </p:spPr>
        <p:txBody>
          <a:bodyPr anchorCtr="0" anchor="ctr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 rot="5400000">
            <a:off x="-7839471" y="12692461"/>
            <a:ext cx="30724477" cy="12165806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-996950" lvl="0" marL="457200" marR="0" algn="l">
              <a:lnSpc>
                <a:spcPct val="100000"/>
              </a:lnSpc>
              <a:spcBef>
                <a:spcPts val="2420"/>
              </a:spcBef>
              <a:spcAft>
                <a:spcPts val="0"/>
              </a:spcAft>
              <a:buClr>
                <a:schemeClr val="dk1"/>
              </a:buClr>
              <a:buSzPts val="12100"/>
              <a:buFont typeface="Times New Roman"/>
              <a:buChar char="•"/>
              <a:defRPr b="0" i="0" sz="1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908050" lvl="1" marL="914400" marR="0" algn="l">
              <a:lnSpc>
                <a:spcPct val="100000"/>
              </a:lnSpc>
              <a:spcBef>
                <a:spcPts val="2140"/>
              </a:spcBef>
              <a:spcAft>
                <a:spcPts val="0"/>
              </a:spcAft>
              <a:buClr>
                <a:schemeClr val="dk1"/>
              </a:buClr>
              <a:buSzPts val="10700"/>
              <a:buFont typeface="Times New Roman"/>
              <a:buChar char="–"/>
              <a:defRPr b="0" i="0" sz="107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06450" lvl="2" marL="1371600" marR="0" algn="l">
              <a:lnSpc>
                <a:spcPct val="100000"/>
              </a:lnSpc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Times New Roman"/>
              <a:buChar char="•"/>
              <a:defRPr b="0" i="0" sz="9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711200" lvl="3" marL="18288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–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711200" lvl="4" marL="22860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711200" lvl="5" marL="27432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711200" lvl="6" marL="32004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711200" lvl="7" marL="36576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711200" lvl="8" marL="41148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8" name="Google Shape;78;p14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1439863" y="3413126"/>
            <a:ext cx="16322675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1439863" y="11095039"/>
            <a:ext cx="16322675" cy="23042562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-996950" lvl="0" marL="457200" marR="0" algn="l">
              <a:lnSpc>
                <a:spcPct val="100000"/>
              </a:lnSpc>
              <a:spcBef>
                <a:spcPts val="2420"/>
              </a:spcBef>
              <a:spcAft>
                <a:spcPts val="0"/>
              </a:spcAft>
              <a:buClr>
                <a:schemeClr val="dk1"/>
              </a:buClr>
              <a:buSzPts val="12100"/>
              <a:buFont typeface="Times New Roman"/>
              <a:buChar char="•"/>
              <a:defRPr b="0" i="0" sz="1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908050" lvl="1" marL="914400" marR="0" algn="l">
              <a:lnSpc>
                <a:spcPct val="100000"/>
              </a:lnSpc>
              <a:spcBef>
                <a:spcPts val="2140"/>
              </a:spcBef>
              <a:spcAft>
                <a:spcPts val="0"/>
              </a:spcAft>
              <a:buClr>
                <a:schemeClr val="dk1"/>
              </a:buClr>
              <a:buSzPts val="10700"/>
              <a:buFont typeface="Times New Roman"/>
              <a:buChar char="–"/>
              <a:defRPr b="0" i="0" sz="107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06450" lvl="2" marL="1371600" marR="0" algn="l">
              <a:lnSpc>
                <a:spcPct val="100000"/>
              </a:lnSpc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Times New Roman"/>
              <a:buChar char="•"/>
              <a:defRPr b="0" i="0" sz="9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711200" lvl="3" marL="18288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–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711200" lvl="4" marL="22860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711200" lvl="5" marL="27432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711200" lvl="6" marL="32004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711200" lvl="7" marL="36576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711200" lvl="8" marL="4114800" marR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1516859" y="24679277"/>
            <a:ext cx="16321881" cy="76263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1516859" y="16278227"/>
            <a:ext cx="16321881" cy="8401050"/>
          </a:xfrm>
          <a:prstGeom prst="rect">
            <a:avLst/>
          </a:prstGeom>
          <a:noFill/>
          <a:ln>
            <a:noFill/>
          </a:ln>
        </p:spPr>
        <p:txBody>
          <a:bodyPr anchorCtr="0" anchor="b" bIns="173400" lIns="346825" spcFirstLastPara="1" rIns="346825" wrap="square" tIns="1734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None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1439863" y="3413126"/>
            <a:ext cx="16322675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1439863" y="11095039"/>
            <a:ext cx="8123238" cy="23042562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-374650" lvl="0" marL="457200" marR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•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9250" lvl="1" marL="914400" marR="0" algn="l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–"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–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»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»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»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»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»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2" type="body"/>
          </p:nvPr>
        </p:nvSpPr>
        <p:spPr>
          <a:xfrm>
            <a:off x="9639300" y="11095039"/>
            <a:ext cx="8123238" cy="23042562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-374650" lvl="0" marL="457200" marR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•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9250" lvl="1" marL="914400" marR="0" algn="l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–"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–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»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»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»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»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»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" name="Google Shape;34;p7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960438" y="1538288"/>
            <a:ext cx="17281526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" type="body"/>
          </p:nvPr>
        </p:nvSpPr>
        <p:spPr>
          <a:xfrm>
            <a:off x="960438" y="8596314"/>
            <a:ext cx="8484394" cy="3582988"/>
          </a:xfrm>
          <a:prstGeom prst="rect">
            <a:avLst/>
          </a:prstGeom>
          <a:noFill/>
          <a:ln>
            <a:noFill/>
          </a:ln>
        </p:spPr>
        <p:txBody>
          <a:bodyPr anchorCtr="0" anchor="b" bIns="173400" lIns="346825" spcFirstLastPara="1" rIns="346825" wrap="square" tIns="1734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None/>
              <a:defRPr b="1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None/>
              <a:defRPr b="1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2" type="body"/>
          </p:nvPr>
        </p:nvSpPr>
        <p:spPr>
          <a:xfrm>
            <a:off x="960438" y="12179300"/>
            <a:ext cx="8484394" cy="22126576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-349250" lvl="0" marL="457200" marR="0" algn="l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1150" lvl="3" marL="18288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–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1150" lvl="4" marL="22860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»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1150" lvl="5" marL="27432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»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1150" lvl="6" marL="32004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»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1150" lvl="7" marL="36576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»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1150" lvl="8" marL="41148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»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3" type="body"/>
          </p:nvPr>
        </p:nvSpPr>
        <p:spPr>
          <a:xfrm>
            <a:off x="9754396" y="8596314"/>
            <a:ext cx="8487569" cy="3582988"/>
          </a:xfrm>
          <a:prstGeom prst="rect">
            <a:avLst/>
          </a:prstGeom>
          <a:noFill/>
          <a:ln>
            <a:noFill/>
          </a:ln>
        </p:spPr>
        <p:txBody>
          <a:bodyPr anchorCtr="0" anchor="b" bIns="173400" lIns="346825" spcFirstLastPara="1" rIns="346825" wrap="square" tIns="1734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None/>
              <a:defRPr b="1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None/>
              <a:defRPr b="1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4" type="body"/>
          </p:nvPr>
        </p:nvSpPr>
        <p:spPr>
          <a:xfrm>
            <a:off x="9754396" y="12179300"/>
            <a:ext cx="8487569" cy="22126576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-349250" lvl="0" marL="457200" marR="0" algn="l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1150" lvl="3" marL="18288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–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1150" lvl="4" marL="22860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»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1150" lvl="5" marL="27432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»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1150" lvl="6" marL="32004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»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1150" lvl="7" marL="36576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»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1150" lvl="8" marL="4114800" marR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»"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1439863" y="3413126"/>
            <a:ext cx="16322675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960439" y="1528765"/>
            <a:ext cx="6317457" cy="6507162"/>
          </a:xfrm>
          <a:prstGeom prst="rect">
            <a:avLst/>
          </a:prstGeom>
          <a:noFill/>
          <a:ln>
            <a:noFill/>
          </a:ln>
        </p:spPr>
        <p:txBody>
          <a:bodyPr anchorCtr="0" anchor="b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7507288" y="1528764"/>
            <a:ext cx="10734675" cy="32777112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  <a:defRPr b="0" i="0" sz="2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74650" lvl="1" marL="914400" marR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–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49250" lvl="2" marL="1371600" marR="0" algn="l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•"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2" type="body"/>
          </p:nvPr>
        </p:nvSpPr>
        <p:spPr>
          <a:xfrm>
            <a:off x="960439" y="8035927"/>
            <a:ext cx="6317457" cy="262699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8" name="Google Shape;58;p11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9" name="Google Shape;59;p11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3763963" y="26882725"/>
            <a:ext cx="11521282" cy="3175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3" name="Google Shape;63;p12"/>
          <p:cNvSpPr/>
          <p:nvPr>
            <p:ph idx="2" type="pic"/>
          </p:nvPr>
        </p:nvSpPr>
        <p:spPr>
          <a:xfrm>
            <a:off x="3763963" y="3432176"/>
            <a:ext cx="11521282" cy="23042564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3763963" y="30057728"/>
            <a:ext cx="11521282" cy="4506914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5" name="Google Shape;65;p12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6" name="Google Shape;66;p12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/>
          <p:nvPr>
            <p:ph type="title"/>
          </p:nvPr>
        </p:nvSpPr>
        <p:spPr>
          <a:xfrm>
            <a:off x="1439863" y="3413126"/>
            <a:ext cx="16322675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3400" lIns="346825" spcFirstLastPara="1" rIns="346825" wrap="square" tIns="1734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7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" name="Google Shape;7;p3"/>
          <p:cNvSpPr txBox="1"/>
          <p:nvPr>
            <p:ph idx="1" type="body"/>
          </p:nvPr>
        </p:nvSpPr>
        <p:spPr>
          <a:xfrm>
            <a:off x="1439863" y="11095039"/>
            <a:ext cx="16322675" cy="23042562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-996950" lvl="0" marL="457200" marR="0" rtl="0" algn="l">
              <a:lnSpc>
                <a:spcPct val="100000"/>
              </a:lnSpc>
              <a:spcBef>
                <a:spcPts val="2420"/>
              </a:spcBef>
              <a:spcAft>
                <a:spcPts val="0"/>
              </a:spcAft>
              <a:buClr>
                <a:schemeClr val="dk1"/>
              </a:buClr>
              <a:buSzPts val="12100"/>
              <a:buFont typeface="Times New Roman"/>
              <a:buChar char="•"/>
              <a:defRPr b="0" i="0" sz="1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908050" lvl="1" marL="914400" marR="0" rtl="0" algn="l">
              <a:lnSpc>
                <a:spcPct val="100000"/>
              </a:lnSpc>
              <a:spcBef>
                <a:spcPts val="2140"/>
              </a:spcBef>
              <a:spcAft>
                <a:spcPts val="0"/>
              </a:spcAft>
              <a:buClr>
                <a:schemeClr val="dk1"/>
              </a:buClr>
              <a:buSzPts val="10700"/>
              <a:buFont typeface="Times New Roman"/>
              <a:buChar char="–"/>
              <a:defRPr b="0" i="0" sz="107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06450" lvl="2" marL="1371600" marR="0" rtl="0" algn="l">
              <a:lnSpc>
                <a:spcPct val="100000"/>
              </a:lnSpc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Times New Roman"/>
              <a:buChar char="•"/>
              <a:defRPr b="0" i="0" sz="9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711200" lvl="3" marL="1828800" marR="0" rtl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–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711200" lvl="4" marL="2286000" marR="0" rtl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711200" lvl="5" marL="2743200" marR="0" rtl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711200" lvl="6" marL="3200400" marR="0" rtl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711200" lvl="7" marL="3657600" marR="0" rtl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711200" lvl="8" marL="4114800" marR="0" rtl="0" algn="l">
              <a:lnSpc>
                <a:spcPct val="100000"/>
              </a:lnSpc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Times New Roman"/>
              <a:buChar char="»"/>
              <a:defRPr b="0" i="0" sz="7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p3"/>
          <p:cNvSpPr txBox="1"/>
          <p:nvPr>
            <p:ph idx="10" type="dt"/>
          </p:nvPr>
        </p:nvSpPr>
        <p:spPr>
          <a:xfrm>
            <a:off x="1439863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9" name="Google Shape;9;p3"/>
          <p:cNvSpPr txBox="1"/>
          <p:nvPr>
            <p:ph idx="11" type="ftr"/>
          </p:nvPr>
        </p:nvSpPr>
        <p:spPr>
          <a:xfrm>
            <a:off x="6561138" y="34991678"/>
            <a:ext cx="608012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" name="Google Shape;10;p3"/>
          <p:cNvSpPr txBox="1"/>
          <p:nvPr>
            <p:ph idx="12" type="sldNum"/>
          </p:nvPr>
        </p:nvSpPr>
        <p:spPr>
          <a:xfrm>
            <a:off x="13762038" y="34991678"/>
            <a:ext cx="4000500" cy="2559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b="0" i="0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png"/><Relationship Id="rId10" Type="http://schemas.openxmlformats.org/officeDocument/2006/relationships/image" Target="../media/image4.png"/><Relationship Id="rId13" Type="http://schemas.openxmlformats.org/officeDocument/2006/relationships/image" Target="../media/image6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9" Type="http://schemas.openxmlformats.org/officeDocument/2006/relationships/image" Target="../media/image5.png"/><Relationship Id="rId15" Type="http://schemas.openxmlformats.org/officeDocument/2006/relationships/image" Target="../media/image13.png"/><Relationship Id="rId14" Type="http://schemas.openxmlformats.org/officeDocument/2006/relationships/image" Target="../media/image10.png"/><Relationship Id="rId17" Type="http://schemas.openxmlformats.org/officeDocument/2006/relationships/image" Target="../media/image16.png"/><Relationship Id="rId16" Type="http://schemas.openxmlformats.org/officeDocument/2006/relationships/image" Target="../media/image7.png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8" Type="http://schemas.openxmlformats.org/officeDocument/2006/relationships/image" Target="../media/image8.png"/><Relationship Id="rId7" Type="http://schemas.openxmlformats.org/officeDocument/2006/relationships/image" Target="../media/image14.png"/><Relationship Id="rId8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36e51e9bb0_1_0"/>
          <p:cNvSpPr txBox="1"/>
          <p:nvPr/>
        </p:nvSpPr>
        <p:spPr>
          <a:xfrm>
            <a:off x="7576100" y="11764900"/>
            <a:ext cx="7013400" cy="107343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500">
                <a:solidFill>
                  <a:srgbClr val="21218A"/>
                </a:solidFill>
              </a:rPr>
              <a:t>Using our device</a:t>
            </a:r>
            <a:endParaRPr b="1" sz="3200">
              <a:solidFill>
                <a:srgbClr val="21218A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sz="800">
              <a:solidFill>
                <a:srgbClr val="21218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The initial screen will ask how you feel.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And to use the device, user should click one of the three buttons which corresponds to numeric value 1,2, and 3 (assigned to happy, nothing, and sad).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Once the button is clicked, different image will appear and ask you to record a voice recording about your mood. This will be 30 seconds long.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After 30 seconds, the screen will confirm that the file is being saved and come back to the initial screen.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Mood data will be sent to our server and be used to provide monthly report for the users. Recorded files will be saved on micro-SD card attached to the device so that social workers can check the files if they have to.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Access data and recordings on server.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sz="3200">
              <a:solidFill>
                <a:srgbClr val="21218A"/>
              </a:solidFill>
            </a:endParaRPr>
          </a:p>
        </p:txBody>
      </p:sp>
      <p:sp>
        <p:nvSpPr>
          <p:cNvPr id="85" name="Google Shape;85;g136e51e9bb0_1_0"/>
          <p:cNvSpPr txBox="1"/>
          <p:nvPr>
            <p:ph type="ctrTitle"/>
          </p:nvPr>
        </p:nvSpPr>
        <p:spPr>
          <a:xfrm>
            <a:off x="4613014" y="1105515"/>
            <a:ext cx="9976500" cy="166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3400" lIns="346825" spcFirstLastPara="1" rIns="346825" wrap="square" tIns="173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47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4700">
                <a:latin typeface="Arial"/>
                <a:ea typeface="Arial"/>
                <a:cs typeface="Arial"/>
                <a:sym typeface="Arial"/>
              </a:rPr>
              <a:t>Creative Embedded Systems for Multi-Sensory Data Engagement</a:t>
            </a:r>
            <a:br>
              <a:rPr b="1" i="0" lang="en-US" sz="5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b="1" i="0" sz="55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136e51e9bb0_1_0"/>
          <p:cNvSpPr txBox="1"/>
          <p:nvPr/>
        </p:nvSpPr>
        <p:spPr>
          <a:xfrm>
            <a:off x="457200" y="4724400"/>
            <a:ext cx="18091800" cy="19728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21218A"/>
                </a:solidFill>
              </a:rPr>
              <a:t>Aim</a:t>
            </a:r>
            <a:endParaRPr b="1" sz="3500">
              <a:solidFill>
                <a:srgbClr val="21218A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To discover how low-power, low-cost devices can be deployed in local communities </a:t>
            </a:r>
            <a:endParaRPr sz="25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to collect and display data effectively and inclusively</a:t>
            </a:r>
            <a:endParaRPr sz="2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87" name="Google Shape;87;g136e51e9bb0_1_0"/>
          <p:cNvSpPr txBox="1"/>
          <p:nvPr/>
        </p:nvSpPr>
        <p:spPr>
          <a:xfrm>
            <a:off x="1052125" y="34896425"/>
            <a:ext cx="3247500" cy="19863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4000">
                <a:solidFill>
                  <a:schemeClr val="dk2"/>
                </a:solidFill>
              </a:rPr>
              <a:t>Scan for</a:t>
            </a:r>
            <a:endParaRPr b="1" sz="4000">
              <a:solidFill>
                <a:schemeClr val="dk2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4000">
                <a:solidFill>
                  <a:schemeClr val="dk2"/>
                </a:solidFill>
              </a:rPr>
              <a:t>Demo video</a:t>
            </a:r>
            <a:endParaRPr b="1" sz="4000">
              <a:solidFill>
                <a:schemeClr val="dk2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136e51e9bb0_1_0"/>
          <p:cNvSpPr txBox="1"/>
          <p:nvPr/>
        </p:nvSpPr>
        <p:spPr>
          <a:xfrm>
            <a:off x="487973" y="36940850"/>
            <a:ext cx="1097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Department of Computer Science, Barnard College of Columbia University</a:t>
            </a: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89" name="Google Shape;89;g136e51e9bb0_1_0"/>
          <p:cNvSpPr txBox="1"/>
          <p:nvPr/>
        </p:nvSpPr>
        <p:spPr>
          <a:xfrm>
            <a:off x="7576100" y="22840100"/>
            <a:ext cx="10972800" cy="47817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21218A"/>
                </a:solidFill>
              </a:rPr>
              <a:t>Future Implementations</a:t>
            </a:r>
            <a:endParaRPr b="1" sz="3200">
              <a:solidFill>
                <a:srgbClr val="21218A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2000">
              <a:solidFill>
                <a:srgbClr val="21218A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We hope this device can be used as a part of Emerest’s, a health care service company for homebound seniors based in New York, program to improve seniors’ mental health. </a:t>
            </a:r>
            <a:endParaRPr i="0" sz="2500" u="none" cap="none" strike="noStrike">
              <a:solidFill>
                <a:schemeClr val="dk1"/>
              </a:solidFill>
            </a:endParaRPr>
          </a:p>
        </p:txBody>
      </p:sp>
      <p:sp>
        <p:nvSpPr>
          <p:cNvPr id="90" name="Google Shape;90;g136e51e9bb0_1_0"/>
          <p:cNvSpPr txBox="1"/>
          <p:nvPr/>
        </p:nvSpPr>
        <p:spPr>
          <a:xfrm>
            <a:off x="518725" y="7137105"/>
            <a:ext cx="6629400" cy="290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500">
                <a:solidFill>
                  <a:srgbClr val="21218A"/>
                </a:solidFill>
              </a:rPr>
              <a:t>Proposal</a:t>
            </a:r>
            <a:endParaRPr b="1" sz="3500">
              <a:solidFill>
                <a:srgbClr val="21218A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Our project aims to develop a wellness tracker for homebound seniors to record their mood and make this data accessible to social workers.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91" name="Google Shape;91;g136e51e9bb0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9550" y="25732362"/>
            <a:ext cx="5645899" cy="1370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2" name="Google Shape;92;g136e51e9bb0_1_0"/>
          <p:cNvPicPr preferRelativeResize="0"/>
          <p:nvPr/>
        </p:nvPicPr>
        <p:blipFill rotWithShape="1">
          <a:blip r:embed="rId4">
            <a:alphaModFix/>
          </a:blip>
          <a:srcRect b="4598" l="3172" r="4328" t="2877"/>
          <a:stretch/>
        </p:blipFill>
        <p:spPr>
          <a:xfrm>
            <a:off x="7576100" y="28017025"/>
            <a:ext cx="10972802" cy="709426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136e51e9bb0_1_0"/>
          <p:cNvSpPr txBox="1"/>
          <p:nvPr/>
        </p:nvSpPr>
        <p:spPr>
          <a:xfrm>
            <a:off x="7576100" y="7137100"/>
            <a:ext cx="10972800" cy="43350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500">
                <a:solidFill>
                  <a:srgbClr val="21218A"/>
                </a:solidFill>
              </a:rPr>
              <a:t>Research Questions</a:t>
            </a:r>
            <a:endParaRPr b="1" sz="3500">
              <a:solidFill>
                <a:srgbClr val="21218A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sz="1000">
              <a:solidFill>
                <a:srgbClr val="21218A"/>
              </a:solidFill>
            </a:endParaRPr>
          </a:p>
          <a:p>
            <a:pPr indent="-3810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romanUcPeriod"/>
            </a:pPr>
            <a:r>
              <a:rPr lang="en-US" sz="2400">
                <a:solidFill>
                  <a:schemeClr val="dk1"/>
                </a:solidFill>
              </a:rPr>
              <a:t>Can construction of an affordable, efficient, interactive device promote engagement of senior citizens with technology and personal data?</a:t>
            </a:r>
            <a:endParaRPr sz="2400">
              <a:solidFill>
                <a:schemeClr val="dk1"/>
              </a:solidFill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romanUcPeriod"/>
            </a:pPr>
            <a:r>
              <a:rPr lang="en-US" sz="2400">
                <a:solidFill>
                  <a:schemeClr val="dk1"/>
                </a:solidFill>
              </a:rPr>
              <a:t>What constitutes accessible, user-friendly hardware and software design?</a:t>
            </a:r>
            <a:endParaRPr sz="2400">
              <a:solidFill>
                <a:schemeClr val="dk1"/>
              </a:solidFill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romanUcPeriod"/>
            </a:pPr>
            <a:r>
              <a:rPr lang="en-US" sz="2400">
                <a:solidFill>
                  <a:schemeClr val="dk1"/>
                </a:solidFill>
              </a:rPr>
              <a:t>Are there relative correlations between frequency of social engagement with reported well-being?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 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94" name="Google Shape;94;g136e51e9bb0_1_0"/>
          <p:cNvSpPr txBox="1"/>
          <p:nvPr/>
        </p:nvSpPr>
        <p:spPr>
          <a:xfrm>
            <a:off x="518725" y="32010200"/>
            <a:ext cx="6690900" cy="22329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500">
                <a:solidFill>
                  <a:srgbClr val="21218A"/>
                </a:solidFill>
              </a:rPr>
              <a:t>Acknowledgements</a:t>
            </a:r>
            <a:endParaRPr b="1" sz="3500">
              <a:solidFill>
                <a:srgbClr val="21218A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Professor Mark Santolucito</a:t>
            </a:r>
            <a:endParaRPr sz="25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Barnard College SR</a:t>
            </a:r>
            <a:r>
              <a:rPr lang="en-US" sz="2500">
                <a:solidFill>
                  <a:schemeClr val="dk1"/>
                </a:solidFill>
              </a:rPr>
              <a:t>I</a:t>
            </a:r>
            <a:endParaRPr sz="25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Barnard Design Center</a:t>
            </a:r>
            <a:endParaRPr sz="25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rgbClr val="21218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136e51e9bb0_1_0"/>
          <p:cNvSpPr txBox="1"/>
          <p:nvPr/>
        </p:nvSpPr>
        <p:spPr>
          <a:xfrm>
            <a:off x="457200" y="10366100"/>
            <a:ext cx="6752400" cy="30024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500">
                <a:solidFill>
                  <a:srgbClr val="21218A"/>
                </a:solidFill>
              </a:rPr>
              <a:t>Tools</a:t>
            </a:r>
            <a:endParaRPr b="1" sz="3500">
              <a:solidFill>
                <a:srgbClr val="21218A"/>
              </a:solidFill>
            </a:endParaRPr>
          </a:p>
          <a:p>
            <a:pPr indent="-38735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lang="en-US" sz="2500">
                <a:solidFill>
                  <a:schemeClr val="dk1"/>
                </a:solidFill>
              </a:rPr>
              <a:t>Hardware: ESP32, INMP441(microphone), buttons</a:t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lang="en-US" sz="2500">
                <a:solidFill>
                  <a:schemeClr val="dk1"/>
                </a:solidFill>
              </a:rPr>
              <a:t>Design: 3D printable model for enclosure</a:t>
            </a:r>
            <a:endParaRPr sz="2500">
              <a:solidFill>
                <a:schemeClr val="dk1"/>
              </a:solidFill>
            </a:endParaRPr>
          </a:p>
          <a:p>
            <a:pPr indent="-38735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lang="en-US" sz="2500">
                <a:solidFill>
                  <a:schemeClr val="dk1"/>
                </a:solidFill>
              </a:rPr>
              <a:t>Software: Arduino IDE/ Platform IO</a:t>
            </a:r>
            <a:endParaRPr sz="2500">
              <a:solidFill>
                <a:schemeClr val="dk1"/>
              </a:solidFill>
            </a:endParaRPr>
          </a:p>
          <a:p>
            <a:pPr indent="457200" lvl="0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u="sng">
                <a:solidFill>
                  <a:schemeClr val="dk1"/>
                </a:solidFill>
              </a:rPr>
              <a:t>Total budget</a:t>
            </a:r>
            <a:r>
              <a:rPr lang="en-US" sz="2500">
                <a:solidFill>
                  <a:schemeClr val="dk1"/>
                </a:solidFill>
              </a:rPr>
              <a:t>: ~$35.00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96" name="Google Shape;96;g136e51e9bb0_1_0"/>
          <p:cNvSpPr txBox="1"/>
          <p:nvPr/>
        </p:nvSpPr>
        <p:spPr>
          <a:xfrm>
            <a:off x="487975" y="28017025"/>
            <a:ext cx="6690900" cy="36675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500">
                <a:solidFill>
                  <a:srgbClr val="21218A"/>
                </a:solidFill>
              </a:rPr>
              <a:t>Conclusion and Next Steps</a:t>
            </a:r>
            <a:endParaRPr b="1" sz="3500">
              <a:solidFill>
                <a:srgbClr val="21218A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sz="2500">
                <a:solidFill>
                  <a:schemeClr val="dk1"/>
                </a:solidFill>
              </a:rPr>
              <a:t>For next step, we will be setting up a server to save the mood data and design a way to provide data back to the users. Our plan for now is to make a website that displays weekly and monthly mood of the user.  </a:t>
            </a:r>
            <a:endParaRPr sz="25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21218A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rgbClr val="21218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g136e51e9bb0_1_0"/>
          <p:cNvSpPr txBox="1"/>
          <p:nvPr/>
        </p:nvSpPr>
        <p:spPr>
          <a:xfrm>
            <a:off x="7576100" y="35273975"/>
            <a:ext cx="10972800" cy="15042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21218A"/>
                </a:solidFill>
                <a:highlight>
                  <a:schemeClr val="lt1"/>
                </a:highlight>
              </a:rPr>
              <a:t>Reference</a:t>
            </a:r>
            <a:endParaRPr b="1" sz="2500">
              <a:solidFill>
                <a:srgbClr val="21218A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highlight>
                  <a:schemeClr val="lt1"/>
                </a:highlight>
              </a:rPr>
              <a:t>Aloha Hufana Ambe, Alessandro Soro, Daniel Johnson, and Margot Brereton. 2022. From Collaborative Habituation to Everyday Togetherness: A Long-Term Study of Use of the Messaging Kettle. ACM Trans. Comput.- Hum. Interact. 29, 1, Article 3 (January 2022)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g136e51e9bb0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053300" y="705400"/>
            <a:ext cx="2232900" cy="223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g136e51e9bb0_1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903299" y="2179700"/>
            <a:ext cx="1826574" cy="1986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g136e51e9bb0_1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91250" y="771401"/>
            <a:ext cx="2544300" cy="254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g136e51e9bb0_1_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986725" y="12640800"/>
            <a:ext cx="2422465" cy="237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g136e51e9bb0_1_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009126" y="15928772"/>
            <a:ext cx="2422465" cy="2422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g136e51e9bb0_1_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5046460" y="19334472"/>
            <a:ext cx="2422465" cy="2422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g136e51e9bb0_1_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7755750" y="19152328"/>
            <a:ext cx="1108550" cy="27867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136e51e9bb0_1_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7755749" y="15746628"/>
            <a:ext cx="1108550" cy="27867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136e51e9bb0_1_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7755750" y="12435900"/>
            <a:ext cx="1108550" cy="278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136e51e9bb0_1_0"/>
          <p:cNvSpPr txBox="1"/>
          <p:nvPr/>
        </p:nvSpPr>
        <p:spPr>
          <a:xfrm>
            <a:off x="457200" y="13651150"/>
            <a:ext cx="6752400" cy="139707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500">
                <a:solidFill>
                  <a:srgbClr val="21218A"/>
                </a:solidFill>
              </a:rPr>
              <a:t>Procedure</a:t>
            </a:r>
            <a:endParaRPr b="1" sz="3500">
              <a:solidFill>
                <a:srgbClr val="21218A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108" name="Google Shape;108;g136e51e9bb0_1_0"/>
          <p:cNvSpPr/>
          <p:nvPr/>
        </p:nvSpPr>
        <p:spPr>
          <a:xfrm>
            <a:off x="856450" y="14767425"/>
            <a:ext cx="2879100" cy="18000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Brainstorming</a:t>
            </a:r>
            <a:endParaRPr sz="3200"/>
          </a:p>
        </p:txBody>
      </p:sp>
      <p:pic>
        <p:nvPicPr>
          <p:cNvPr id="109" name="Google Shape;109;g136e51e9bb0_1_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920675" y="14555063"/>
            <a:ext cx="2978366" cy="2335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g136e51e9bb0_1_0"/>
          <p:cNvCxnSpPr>
            <a:stCxn id="108" idx="2"/>
          </p:cNvCxnSpPr>
          <p:nvPr/>
        </p:nvCxnSpPr>
        <p:spPr>
          <a:xfrm>
            <a:off x="2296000" y="16567425"/>
            <a:ext cx="0" cy="117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" name="Google Shape;111;g136e51e9bb0_1_0"/>
          <p:cNvSpPr/>
          <p:nvPr/>
        </p:nvSpPr>
        <p:spPr>
          <a:xfrm>
            <a:off x="856450" y="17741925"/>
            <a:ext cx="2879100" cy="18000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Prototyping</a:t>
            </a:r>
            <a:endParaRPr sz="3200"/>
          </a:p>
        </p:txBody>
      </p:sp>
      <p:pic>
        <p:nvPicPr>
          <p:cNvPr id="112" name="Google Shape;112;g136e51e9bb0_1_0"/>
          <p:cNvPicPr preferRelativeResize="0"/>
          <p:nvPr/>
        </p:nvPicPr>
        <p:blipFill rotWithShape="1">
          <a:blip r:embed="rId15">
            <a:alphaModFix/>
          </a:blip>
          <a:srcRect b="0" l="0" r="4951" t="0"/>
          <a:stretch/>
        </p:blipFill>
        <p:spPr>
          <a:xfrm>
            <a:off x="4703226" y="17389100"/>
            <a:ext cx="1655175" cy="2630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g136e51e9bb0_1_0"/>
          <p:cNvCxnSpPr/>
          <p:nvPr/>
        </p:nvCxnSpPr>
        <p:spPr>
          <a:xfrm>
            <a:off x="2296000" y="19541925"/>
            <a:ext cx="0" cy="91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" name="Google Shape;114;g136e51e9bb0_1_0"/>
          <p:cNvSpPr/>
          <p:nvPr/>
        </p:nvSpPr>
        <p:spPr>
          <a:xfrm>
            <a:off x="856450" y="20487825"/>
            <a:ext cx="2879100" cy="18000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Design</a:t>
            </a:r>
            <a:endParaRPr sz="3200"/>
          </a:p>
        </p:txBody>
      </p:sp>
      <p:pic>
        <p:nvPicPr>
          <p:cNvPr id="115" name="Google Shape;115;g136e51e9bb0_1_0"/>
          <p:cNvPicPr preferRelativeResize="0"/>
          <p:nvPr/>
        </p:nvPicPr>
        <p:blipFill rotWithShape="1">
          <a:blip r:embed="rId16">
            <a:alphaModFix/>
          </a:blip>
          <a:srcRect b="21365" l="35418" r="27722" t="32705"/>
          <a:stretch/>
        </p:blipFill>
        <p:spPr>
          <a:xfrm>
            <a:off x="3920675" y="20369350"/>
            <a:ext cx="3003325" cy="2232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6" name="Google Shape;116;g136e51e9bb0_1_0"/>
          <p:cNvCxnSpPr/>
          <p:nvPr/>
        </p:nvCxnSpPr>
        <p:spPr>
          <a:xfrm>
            <a:off x="2296000" y="22282700"/>
            <a:ext cx="0" cy="91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7" name="Google Shape;117;g136e51e9bb0_1_0"/>
          <p:cNvSpPr/>
          <p:nvPr/>
        </p:nvSpPr>
        <p:spPr>
          <a:xfrm>
            <a:off x="919688" y="23233725"/>
            <a:ext cx="2879100" cy="18000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Testing</a:t>
            </a:r>
            <a:endParaRPr sz="3200"/>
          </a:p>
        </p:txBody>
      </p:sp>
      <p:pic>
        <p:nvPicPr>
          <p:cNvPr id="118" name="Google Shape;118;g136e51e9bb0_1_0"/>
          <p:cNvPicPr preferRelativeResize="0"/>
          <p:nvPr/>
        </p:nvPicPr>
        <p:blipFill>
          <a:blip r:embed="rId17">
            <a:alphaModFix amt="81000"/>
          </a:blip>
          <a:stretch>
            <a:fillRect/>
          </a:stretch>
        </p:blipFill>
        <p:spPr>
          <a:xfrm>
            <a:off x="4498622" y="22892976"/>
            <a:ext cx="1826588" cy="22328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9" name="Google Shape;119;g136e51e9bb0_1_0"/>
          <p:cNvCxnSpPr/>
          <p:nvPr/>
        </p:nvCxnSpPr>
        <p:spPr>
          <a:xfrm>
            <a:off x="2296000" y="25041575"/>
            <a:ext cx="0" cy="76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" name="Google Shape;120;g136e51e9bb0_1_0"/>
          <p:cNvSpPr/>
          <p:nvPr/>
        </p:nvSpPr>
        <p:spPr>
          <a:xfrm>
            <a:off x="920212" y="25826675"/>
            <a:ext cx="5646000" cy="13701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Deployment</a:t>
            </a:r>
            <a:endParaRPr sz="3200"/>
          </a:p>
        </p:txBody>
      </p:sp>
      <p:sp>
        <p:nvSpPr>
          <p:cNvPr id="121" name="Google Shape;121;g136e51e9bb0_1_0"/>
          <p:cNvSpPr txBox="1"/>
          <p:nvPr>
            <p:ph idx="1" type="subTitle"/>
          </p:nvPr>
        </p:nvSpPr>
        <p:spPr>
          <a:xfrm>
            <a:off x="1191244" y="2849484"/>
            <a:ext cx="16640700" cy="16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400" lIns="346825" spcFirstLastPara="1" rIns="346825" wrap="square" tIns="173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1" i="0" lang="en-US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 Yeon Kim, Barnard College and Richard </a:t>
            </a:r>
            <a:r>
              <a:rPr b="1" lang="en-US" sz="3800">
                <a:latin typeface="Arial"/>
                <a:ea typeface="Arial"/>
                <a:cs typeface="Arial"/>
                <a:sym typeface="Arial"/>
              </a:rPr>
              <a:t>Lee, SEAS</a:t>
            </a:r>
            <a:endParaRPr b="1" sz="38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b="1" lang="en-US" sz="3800">
                <a:latin typeface="Arial"/>
                <a:ea typeface="Arial"/>
                <a:cs typeface="Arial"/>
                <a:sym typeface="Arial"/>
              </a:rPr>
              <a:t>Barnard Programming Languages Lab</a:t>
            </a:r>
            <a:endParaRPr b="1" i="0" sz="3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g136e51e9bb0_1_0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4554713" y="34568775"/>
            <a:ext cx="2232900" cy="223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136e51e9bb0_1_0"/>
          <p:cNvSpPr txBox="1"/>
          <p:nvPr/>
        </p:nvSpPr>
        <p:spPr>
          <a:xfrm>
            <a:off x="8229600" y="37402550"/>
            <a:ext cx="1097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</a:rPr>
              <a:t>It is a pleasure to acknowledge support for this research from Barnard College</a:t>
            </a:r>
            <a:endParaRPr b="1"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Lois Coleman</dc:creator>
</cp:coreProperties>
</file>